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media/image3.png" ContentType="image/png"/>
  <Override PartName="/ppt/media/image28.png" ContentType="image/png"/>
  <Override PartName="/ppt/media/image1.jpeg" ContentType="image/jpeg"/>
  <Override PartName="/ppt/media/image8.png" ContentType="image/png"/>
  <Override PartName="/ppt/media/image2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9.png" ContentType="image/png"/>
  <Override PartName="/ppt/media/image30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26.xml" ContentType="application/vnd.openxmlformats-officedocument.presentationml.slide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7.xml" ContentType="application/vnd.openxmlformats-officedocument.presentationml.slide+xml"/>
  <Override PartName="/ppt/slides/slide2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2"/>
          <a:stretch/>
        </p:blipFill>
        <p:spPr>
          <a:xfrm>
            <a:off x="0" y="0"/>
            <a:ext cx="9140760" cy="1139760"/>
          </a:xfrm>
          <a:prstGeom prst="rect">
            <a:avLst/>
          </a:prstGeom>
          <a:ln w="9360">
            <a:noFill/>
          </a:ln>
        </p:spPr>
      </p:pic>
      <p:pic>
        <p:nvPicPr>
          <p:cNvPr id="1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9140760" cy="1139760"/>
          </a:xfrm>
          <a:prstGeom prst="rect">
            <a:avLst/>
          </a:prstGeom>
          <a:ln w="9360">
            <a:noFill/>
          </a:ln>
        </p:spPr>
      </p:pic>
      <p:pic>
        <p:nvPicPr>
          <p:cNvPr id="2" name="Picture 3" descr=""/>
          <p:cNvPicPr/>
          <p:nvPr/>
        </p:nvPicPr>
        <p:blipFill>
          <a:blip r:embed="rId4"/>
          <a:stretch/>
        </p:blipFill>
        <p:spPr>
          <a:xfrm>
            <a:off x="0" y="0"/>
            <a:ext cx="1179360" cy="1139760"/>
          </a:xfrm>
          <a:prstGeom prst="rect">
            <a:avLst/>
          </a:prstGeom>
          <a:ln w="936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it-IT" sz="4400" spc="-1" strike="noStrike">
                <a:latin typeface="Arial"/>
              </a:rPr>
              <a:t>Fai clic per modificare il formato del testo del titolo</a:t>
            </a:r>
            <a:endParaRPr b="0" lang="it-IT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3200" spc="-1" strike="noStrike">
                <a:latin typeface="Arial"/>
              </a:rPr>
              <a:t>Fai clic per modificare il formato del testo della struttura</a:t>
            </a:r>
            <a:endParaRPr b="0" lang="it-IT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800" spc="-1" strike="noStrike">
                <a:latin typeface="Arial"/>
              </a:rPr>
              <a:t>Secondo livello struttura</a:t>
            </a:r>
            <a:endParaRPr b="0" lang="it-IT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400" spc="-1" strike="noStrike">
                <a:latin typeface="Arial"/>
              </a:rPr>
              <a:t>Terzo livello struttura</a:t>
            </a:r>
            <a:endParaRPr b="0" lang="it-IT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000" spc="-1" strike="noStrike">
                <a:latin typeface="Arial"/>
              </a:rPr>
              <a:t>Quarto livello struttura</a:t>
            </a:r>
            <a:endParaRPr b="0" lang="it-IT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Quinto livello struttura</a:t>
            </a:r>
            <a:endParaRPr b="0" lang="it-IT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Sesto livello struttura</a:t>
            </a:r>
            <a:endParaRPr b="0" lang="it-IT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Settimo livello struttura</a:t>
            </a:r>
            <a:endParaRPr b="0" lang="it-IT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php.net/manual/en/reserved.variables.argc.php" TargetMode="External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-5400" y="-5400"/>
            <a:ext cx="9152280" cy="4419360"/>
          </a:xfrm>
          <a:prstGeom prst="rect">
            <a:avLst/>
          </a:prstGeom>
          <a:blipFill rotWithShape="0">
            <a:blip r:embed="rId1"/>
            <a:tile/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2"/>
          <p:cNvSpPr/>
          <p:nvPr/>
        </p:nvSpPr>
        <p:spPr>
          <a:xfrm>
            <a:off x="402840" y="1810440"/>
            <a:ext cx="7355160" cy="2318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b">
            <a:noAutofit/>
          </a:bodyPr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5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SERVER SIDE </a:t>
            </a:r>
            <a:endParaRPr b="0" lang="it-IT" sz="5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5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5000" spc="-1" strike="noStrike">
              <a:latin typeface="Arial"/>
            </a:endParaRPr>
          </a:p>
        </p:txBody>
      </p:sp>
      <p:sp>
        <p:nvSpPr>
          <p:cNvPr id="43" name="CustomShape 3"/>
          <p:cNvSpPr/>
          <p:nvPr/>
        </p:nvSpPr>
        <p:spPr>
          <a:xfrm>
            <a:off x="302400" y="1018080"/>
            <a:ext cx="7355160" cy="791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Autofit/>
          </a:bodyPr>
          <a:p>
            <a:pPr>
              <a:lnSpc>
                <a:spcPct val="100000"/>
              </a:lnSpc>
            </a:pPr>
            <a:r>
              <a:rPr b="1" lang="it-IT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DISPENSA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SGQS modulo rev 01 09/09/2019</a:t>
            </a: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</p:txBody>
      </p:sp>
      <p:pic>
        <p:nvPicPr>
          <p:cNvPr id="44" name="Immagine 5" descr=""/>
          <p:cNvPicPr/>
          <p:nvPr/>
        </p:nvPicPr>
        <p:blipFill>
          <a:blip r:embed="rId2"/>
          <a:stretch/>
        </p:blipFill>
        <p:spPr>
          <a:xfrm>
            <a:off x="302400" y="0"/>
            <a:ext cx="8587440" cy="882720"/>
          </a:xfrm>
          <a:prstGeom prst="rect">
            <a:avLst/>
          </a:prstGeom>
          <a:ln>
            <a:noFill/>
          </a:ln>
        </p:spPr>
      </p:pic>
      <p:pic>
        <p:nvPicPr>
          <p:cNvPr id="45" name="Immagine 42" descr=""/>
          <p:cNvPicPr/>
          <p:nvPr/>
        </p:nvPicPr>
        <p:blipFill>
          <a:blip r:embed="rId3"/>
          <a:stretch/>
        </p:blipFill>
        <p:spPr>
          <a:xfrm>
            <a:off x="0" y="6082560"/>
            <a:ext cx="9141120" cy="772560"/>
          </a:xfrm>
          <a:prstGeom prst="rect">
            <a:avLst/>
          </a:prstGeom>
          <a:ln>
            <a:noFill/>
          </a:ln>
        </p:spPr>
      </p:pic>
      <p:sp>
        <p:nvSpPr>
          <p:cNvPr id="46" name="CustomShape 4"/>
          <p:cNvSpPr/>
          <p:nvPr/>
        </p:nvSpPr>
        <p:spPr>
          <a:xfrm>
            <a:off x="576000" y="3096000"/>
            <a:ext cx="4605840" cy="34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latin typeface="Arial"/>
                <a:ea typeface="DejaVu Sans"/>
              </a:rPr>
              <a:t>#05.01  LEGGERE INPUT</a:t>
            </a:r>
            <a:endParaRPr b="0" lang="it-IT" sz="1800" spc="-1" strike="noStrike">
              <a:latin typeface="Arial"/>
            </a:endParaRPr>
          </a:p>
        </p:txBody>
      </p:sp>
      <p:sp>
        <p:nvSpPr>
          <p:cNvPr id="47" name="CustomShape 5"/>
          <p:cNvSpPr/>
          <p:nvPr/>
        </p:nvSpPr>
        <p:spPr>
          <a:xfrm>
            <a:off x="576000" y="3600000"/>
            <a:ext cx="4605840" cy="34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latin typeface="Arial"/>
                <a:ea typeface="DejaVu Sans"/>
              </a:rPr>
              <a:t>ruffinengo@lochiva.com</a:t>
            </a:r>
            <a:endParaRPr b="0" lang="it-IT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INPUT  da WEB</a:t>
            </a:r>
            <a:endParaRPr b="0" lang="it-IT" sz="2800" spc="-1" strike="noStrike">
              <a:latin typeface="Arial"/>
            </a:endParaRPr>
          </a:p>
        </p:txBody>
      </p:sp>
      <p:sp>
        <p:nvSpPr>
          <p:cNvPr id="68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69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INPUT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vogliamo che il nostro programma possa ricevere dei dati (input) passati dall’utente. Abbiamo due modi: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-passaggio dei dati nell’URL, come </a:t>
            </a: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querystring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-passaggio nel corpo della richiesta con parametri POST</a:t>
            </a:r>
            <a:endParaRPr b="0" lang="it-IT" sz="2800" spc="-1" strike="noStrike">
              <a:latin typeface="Arial"/>
            </a:endParaRPr>
          </a:p>
        </p:txBody>
      </p:sp>
      <p:sp>
        <p:nvSpPr>
          <p:cNvPr id="71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72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Querystring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i parametri sono passati nell’URL, utilizzando il carattere ? e poi le coppie: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nome=valore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in cui possiamo inserire più elementi separati dal carattere &amp;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esempio: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?q=dog&amp;order=asc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in questo caso abbiamo due variabili, q che vale ‘dog’ e  order che vale ‘asc’</a:t>
            </a:r>
            <a:endParaRPr b="0" lang="it-IT" sz="2800" spc="-1" strike="noStrike">
              <a:latin typeface="Arial"/>
            </a:endParaRPr>
          </a:p>
        </p:txBody>
      </p:sp>
      <p:sp>
        <p:nvSpPr>
          <p:cNvPr id="74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75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esempio di Querystring: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http://localhost/../input.php?q=dog&amp;order=asc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i dati passati in questo modo sono resi disponibili al PHP utilizzando le variabili superglobal: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$_GET[ 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$_REQUEST[ 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analogamente l’altro metodo lavora con  $_POST[ 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nel dettaglio nel caso di questa querystring: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?q=dog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avremo che la variabile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$_GET[‘q’]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contiene la stringa: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‘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dog’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e quindi eseguendo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echo $_GET[‘q’] stamperà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dog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Leggere i parametri passati: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-le var superglobal: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$_GET [ 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$_POST [ 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$_REQUEST [ 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82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Primo esempio: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-creiamo uno script che mostri il valore delle superglobal appena descritte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-creiamo un file show_input.php con: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echo “&lt;pre&gt;”;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var_dump( $_GET);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var_dump($_POST);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var_dump($_REQUEST);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Primo esempio: chiamata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-chiamiamo da browser: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show_input.php?q=dog&amp;order=asc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87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Creiamo una pagina phpinfo.php che contenga: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&lt;?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phpinfo();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phpinfo è una funzione che descrive il funzionamento del PHP sulla mostra macchina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90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Secondo esempio: usiamo una pagina html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-creiamo una pagina semplice: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mioform.html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&lt;form action=show_input.php&gt;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&lt;input type=”text” name=”q” value=’dog’&gt;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&lt;input type=”submit” name=”invia”&gt;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&lt;/form&gt;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93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 marL="343080" indent="-339840" algn="ctr">
              <a:lnSpc>
                <a:spcPct val="100000"/>
              </a:lnSpc>
              <a:buClr>
                <a:srgbClr val="4068ea"/>
              </a:buClr>
              <a:buFont typeface="Arial"/>
              <a:buChar char="•"/>
            </a:pPr>
            <a:r>
              <a:rPr b="0" lang="it-IT" sz="3600" spc="-1" strike="noStrike">
                <a:solidFill>
                  <a:srgbClr val="000000"/>
                </a:solidFill>
                <a:latin typeface="Arial"/>
                <a:ea typeface="DejaVu Sans"/>
              </a:rPr>
              <a:t>Server side</a:t>
            </a:r>
            <a:endParaRPr b="0" lang="it-IT" sz="3600" spc="-1" strike="noStrike">
              <a:latin typeface="Arial"/>
            </a:endParaRPr>
          </a:p>
          <a:p>
            <a:pPr marL="343080" indent="-339840" algn="ctr">
              <a:lnSpc>
                <a:spcPct val="100000"/>
              </a:lnSpc>
              <a:buClr>
                <a:srgbClr val="4068ea"/>
              </a:buClr>
              <a:buFont typeface="Arial"/>
              <a:buChar char="•"/>
            </a:pPr>
            <a:r>
              <a:rPr b="0" lang="it-IT" sz="3600" spc="-1" strike="noStrike">
                <a:solidFill>
                  <a:srgbClr val="000000"/>
                </a:solidFill>
                <a:latin typeface="Arial"/>
                <a:ea typeface="DejaVu Sans"/>
              </a:rPr>
              <a:t>passaggio di parametri al programma</a:t>
            </a:r>
            <a:endParaRPr b="0" lang="it-IT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it-IT" sz="3600" spc="-1" strike="noStrike">
              <a:latin typeface="Arial"/>
            </a:endParaRPr>
          </a:p>
          <a:p>
            <a:pPr marL="343080" indent="-339840" algn="ctr">
              <a:lnSpc>
                <a:spcPct val="100000"/>
              </a:lnSpc>
              <a:buClr>
                <a:srgbClr val="4068ea"/>
              </a:buClr>
              <a:buFont typeface="Arial"/>
              <a:buChar char="•"/>
            </a:pPr>
            <a:r>
              <a:rPr b="0" lang="it-IT" sz="3600" spc="-1" strike="noStrike">
                <a:solidFill>
                  <a:srgbClr val="000000"/>
                </a:solidFill>
                <a:latin typeface="Arial"/>
                <a:ea typeface="DejaVu Sans"/>
              </a:rPr>
              <a:t>ovvero: come il nostro programma può leggere l’input dell’utente</a:t>
            </a:r>
            <a:endParaRPr b="0" lang="it-IT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3600" spc="-1" strike="noStrike">
              <a:latin typeface="Arial"/>
            </a:endParaRPr>
          </a:p>
          <a:p>
            <a:pPr lvl="1" marL="743040" indent="-282600" algn="ctr">
              <a:lnSpc>
                <a:spcPct val="100000"/>
              </a:lnSpc>
              <a:buClr>
                <a:srgbClr val="8eb4e3"/>
              </a:buClr>
              <a:buFont typeface="Arial"/>
              <a:buChar char="•"/>
            </a:pPr>
            <a:r>
              <a:rPr b="0" lang="it-IT" sz="2600" spc="-1" strike="noStrike">
                <a:solidFill>
                  <a:srgbClr val="000000"/>
                </a:solidFill>
                <a:latin typeface="Arial"/>
                <a:ea typeface="DejaVu Sans"/>
              </a:rPr>
              <a:t>ruffinengo@lochiva.com</a:t>
            </a:r>
            <a:endParaRPr b="0" lang="it-IT" sz="2600" spc="-1" strike="noStrike">
              <a:latin typeface="Arial"/>
            </a:endParaRPr>
          </a:p>
        </p:txBody>
      </p:sp>
      <p:sp>
        <p:nvSpPr>
          <p:cNvPr id="49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28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2800" spc="-1" strike="noStrike">
              <a:latin typeface="Arial"/>
            </a:endParaRPr>
          </a:p>
        </p:txBody>
      </p:sp>
      <p:pic>
        <p:nvPicPr>
          <p:cNvPr id="50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Verifichiamo che cosa arriva al PHP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i nomi delle variabili presenti nel form sono le chiavi degli array associativi delle variabili superglobal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96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Ora creiamo un form più articolato: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Html mette a disposizione diversi tipi di input.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Reference: http://www.w3schools.com/html/html_form_input_types.asp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99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&lt;form action="show_input.php" method="POST"&gt;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02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&lt;input type="text" name="</a:t>
            </a: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nome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"  placeholder="nome" value=’’&gt;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al PHP arriva la variabile $_REQUEST[‘nome’] che ha il valore inserito dall’utente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05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tutti i tag specifici di HTML5 come: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password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range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color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di fatto si comportano come un tag input di tipo text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08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RADIO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SI &lt;input type="radio" name="</a:t>
            </a: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scelta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" value="</a:t>
            </a: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" 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NO &lt;input type="radio" name="</a:t>
            </a: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scelta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" value="</a:t>
            </a: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n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" 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viene passata la variabile indicata con il valore della selezione fatta dall’utente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11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CHECKBOX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&lt;input type="checkbox" name="tipo" value="sportivo"&gt;&lt;/br&gt;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se l’utente seleziona  la variabile viene passata e valorizzata al contenuto di value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$_REQUEST[‘tipo’]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se l’utente NON seleziona, la variaible NON viene   passata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13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14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TEXTAREA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&lt;textarea name="commenti"&gt;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..inserisci i commenti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&lt;/textarea&gt;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tutto quello che viene scritto viene passato al PHP in: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$_REQUEST[‘commenti’]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17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SELECT / OPTIONS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&lt;select name="luogo"&gt;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&lt;option value="mare"&gt; un bel mare&lt;/option&gt;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&lt;option value="monti"&gt;bella  neve&lt;/option&gt;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&lt;/select&gt;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$_REQUEST[‘luogo’]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20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5" dur="indefinite" restart="never" nodeType="tmRoot">
          <p:childTnLst>
            <p:seq>
              <p:cTn id="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SELECT / OPTIONS multipla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consente all’utente di specificare più scelte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&lt;select name="luogo</a:t>
            </a: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[ ]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" </a:t>
            </a: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multiple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&lt;option value="mare"&gt; un bel mare&lt;/option&gt;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&lt;option value="campagna"&gt; un bel mare&lt;/option&gt;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&lt;option value="monti"&gt;bella  neve&lt;/option&gt;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&lt;/select&gt;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$_REQUEST[‘luogo’]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23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INPUT e OUTPUT di un programma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nei programmi fatti fino ad ora abbiamo generato dell’OUTPUT con le funzioni printf() e con echo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[oltre che con le funzioni di debug print_r() e var_dump() 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Ora vediamo come passare un INPUT ai nostri programmi PHP</a:t>
            </a:r>
            <a:endParaRPr b="0" lang="it-IT" sz="2800" spc="-1" strike="noStrike">
              <a:latin typeface="Arial"/>
            </a:endParaRPr>
          </a:p>
        </p:txBody>
      </p:sp>
      <p:sp>
        <p:nvSpPr>
          <p:cNvPr id="52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come pre-settare i valori: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type=text → si deve assegnare una stringa all’attributo ‘value’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radio e checkbox → si deve aggiungere l’attributo  checked=checked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select → si aggiunge l’attributo selected alla option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26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Creiamo una pagina per  provare i diversi tipi: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input: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Text, password,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Checkbox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radio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select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Textarea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29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Esercizio: una pagina per  un modulo di iscrizione: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iscrizione.html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Nome e cognome (liberi, testo)  [text]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sesso (scelta tra m f) [checkbox]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Opzioni (scelta multipla: gita in barca, cena romantica) [radio]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Provenienza (passaparola, radio, internet)[select]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Commenti (testolibero) [textarea]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32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Proviamo il nostro programma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Come funziona ?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Che valori stiamo acquisendo?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Se siamo soddisfatti… miglioriamo l'estetica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35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da CLI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</p:txBody>
      </p:sp>
      <p:sp>
        <p:nvSpPr>
          <p:cNvPr id="54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55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da CLI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ricordate che un file  php, ad esempio hello.php può essere eseguito da CLI (command line interface) con la sintassi: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php hello.php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possiamo passare dei paramentri sulla linea di comando: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php hello.php val1 val2</a:t>
            </a:r>
            <a:endParaRPr b="0" lang="it-IT" sz="2800" spc="-1" strike="noStrike">
              <a:latin typeface="Arial"/>
            </a:endParaRPr>
          </a:p>
        </p:txBody>
      </p:sp>
      <p:sp>
        <p:nvSpPr>
          <p:cNvPr id="57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da CLI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il programma per accedere ai parametri passati può usare la variabili: </a:t>
            </a:r>
            <a:endParaRPr b="0" lang="it-IT" sz="2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it-IT" sz="2600" spc="-1" strike="noStrike">
                <a:solidFill>
                  <a:srgbClr val="000000"/>
                </a:solidFill>
                <a:latin typeface="Arial"/>
                <a:ea typeface="DejaVu Sans"/>
              </a:rPr>
              <a:t>$argc → contiene il numero di parametri passati. Il nome del programma conta come 1</a:t>
            </a:r>
            <a:endParaRPr b="0" lang="it-IT" sz="26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it-IT" sz="2600" spc="-1" strike="noStrike">
                <a:solidFill>
                  <a:srgbClr val="000000"/>
                </a:solidFill>
                <a:latin typeface="Arial"/>
                <a:ea typeface="DejaVu Sans"/>
              </a:rPr>
              <a:t>$argv → è un array che contiene i parametri passati. L’elemento 0, $argv[0], è il nome del programma</a:t>
            </a:r>
            <a:endParaRPr b="0" lang="it-IT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1"/>
              </a:rPr>
              <a:t>https://www.php.net/manual/en/reserved.variables.argc.php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https://www.php.net/manual/en/reserved.variables.argv.php</a:t>
            </a:r>
            <a:endParaRPr b="0" lang="it-IT" sz="1800" spc="-1" strike="noStrike">
              <a:latin typeface="Arial"/>
            </a:endParaRPr>
          </a:p>
        </p:txBody>
      </p:sp>
      <p:sp>
        <p:nvSpPr>
          <p:cNvPr id="59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da CLI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scriviamo il file test_input.php che contiene: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&lt;?php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var_dump($argc);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var-dump($argv);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eseguiamo :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php test_input.php var1 var2 </a:t>
            </a:r>
            <a:endParaRPr b="0" lang="it-IT" sz="2800" spc="-1" strike="noStrike">
              <a:latin typeface="Arial"/>
            </a:endParaRPr>
          </a:p>
        </p:txBody>
      </p:sp>
      <p:sp>
        <p:nvSpPr>
          <p:cNvPr id="61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da CLI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1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# php test_input.php var1 var2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...test_input.php:2: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int(3)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...test_input.php:3: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array(3) {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[0] =&gt;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string(14) "test_input.php"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[1] =&gt;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string(4) "var1"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[2] =&gt;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string(4) "var2"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} </a:t>
            </a:r>
            <a:endParaRPr b="0" lang="it-IT" sz="1800" spc="-1" strike="noStrike">
              <a:latin typeface="Arial"/>
            </a:endParaRPr>
          </a:p>
        </p:txBody>
      </p:sp>
      <p:sp>
        <p:nvSpPr>
          <p:cNvPr id="63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CustomShape 1"/>
          <p:cNvSpPr/>
          <p:nvPr/>
        </p:nvSpPr>
        <p:spPr>
          <a:xfrm>
            <a:off x="457200" y="1600200"/>
            <a:ext cx="8226360" cy="452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da CLI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800" spc="-1" strike="noStrike">
                <a:solidFill>
                  <a:srgbClr val="000000"/>
                </a:solidFill>
                <a:latin typeface="Arial"/>
                <a:ea typeface="DejaVu Sans"/>
              </a:rPr>
              <a:t>esercizio: </a:t>
            </a:r>
            <a:endParaRPr b="0" lang="it-IT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000" spc="-1" strike="noStrike">
                <a:solidFill>
                  <a:srgbClr val="000000"/>
                </a:solidFill>
                <a:latin typeface="Arial"/>
                <a:ea typeface="DejaVu Sans"/>
              </a:rPr>
              <a:t>scrivere un programma che riceve due parametri  numerici passati da command line e restituisce la somma</a:t>
            </a:r>
            <a:endParaRPr b="0" lang="it-IT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0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1" lang="it-IT" sz="2000" spc="-1" strike="noStrike">
                <a:solidFill>
                  <a:srgbClr val="000000"/>
                </a:solidFill>
                <a:latin typeface="Arial"/>
                <a:ea typeface="DejaVu Sans"/>
              </a:rPr>
              <a:t>=&gt; verificare che l’input esista   → isset()</a:t>
            </a:r>
            <a:endParaRPr b="0" lang="it-IT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000" spc="-1" strike="noStrike">
                <a:solidFill>
                  <a:srgbClr val="000000"/>
                </a:solidFill>
                <a:latin typeface="Arial"/>
                <a:ea typeface="DejaVu Sans"/>
              </a:rPr>
              <a:t>=&gt; verificare che l’input sia numerico  -&gt;is_numeric()</a:t>
            </a:r>
            <a:endParaRPr b="0" lang="it-IT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000" spc="-1" strike="noStrike">
                <a:solidFill>
                  <a:srgbClr val="000000"/>
                </a:solidFill>
                <a:latin typeface="Arial"/>
                <a:ea typeface="DejaVu Sans"/>
              </a:rPr>
              <a:t>scrivere un programma che  riceve due parametri e restituisce la concatenazione</a:t>
            </a:r>
            <a:endParaRPr b="0" lang="it-IT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0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000" spc="-1" strike="noStrike">
              <a:latin typeface="Arial"/>
            </a:endParaRPr>
          </a:p>
        </p:txBody>
      </p:sp>
      <p:sp>
        <p:nvSpPr>
          <p:cNvPr id="65" name="CustomShape 2"/>
          <p:cNvSpPr/>
          <p:nvPr/>
        </p:nvSpPr>
        <p:spPr>
          <a:xfrm>
            <a:off x="714240" y="0"/>
            <a:ext cx="8226360" cy="113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66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1120" cy="77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Application>LibreOffice/6.1.4.2$Windows_X86_64 LibreOffice_project/9d0f32d1f0b509096fd65e0d4bec26ddd1938fd3</Application>
  <Paragraphs>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2017-01-16T21:52:02Z</dcterms:created>
  <dc:creator>Roberto </dc:creator>
  <dc:description/>
  <dc:language>it-IT</dc:language>
  <cp:lastModifiedBy/>
  <dcterms:modified xsi:type="dcterms:W3CDTF">2021-01-23T11:31:29Z</dcterms:modified>
  <cp:revision>67</cp:revision>
  <dc:subject/>
  <dc:title>Diapositiva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Presentazione su schermo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</vt:i4>
  </property>
</Properties>
</file>